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60" r:id="rId4"/>
    <p:sldId id="261" r:id="rId5"/>
    <p:sldId id="262" r:id="rId6"/>
    <p:sldId id="263" r:id="rId7"/>
    <p:sldId id="264" r:id="rId8"/>
    <p:sldId id="265" r:id="rId9"/>
    <p:sldId id="273" r:id="rId10"/>
    <p:sldId id="274" r:id="rId11"/>
    <p:sldId id="266" r:id="rId12"/>
    <p:sldId id="267" r:id="rId13"/>
    <p:sldId id="268" r:id="rId14"/>
    <p:sldId id="269" r:id="rId15"/>
    <p:sldId id="270" r:id="rId16"/>
    <p:sldId id="271" r:id="rId17"/>
    <p:sldId id="272" r:id="rId18"/>
    <p:sldId id="275"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707" autoAdjust="0"/>
  </p:normalViewPr>
  <p:slideViewPr>
    <p:cSldViewPr>
      <p:cViewPr varScale="1">
        <p:scale>
          <a:sx n="65" d="100"/>
          <a:sy n="65" d="100"/>
        </p:scale>
        <p:origin x="-15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11.07.2017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11.07.2017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11.07.2017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11.07.2017</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11.07.2017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11.07.2017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11.07.2017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11.07.2017</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11.07.2017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11.07.2017</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11.07.2017</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11.07.2017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15416"/>
            <a:ext cx="7632848" cy="3672408"/>
          </a:xfrm>
        </p:spPr>
        <p:txBody>
          <a:bodyPr>
            <a:normAutofit fontScale="90000"/>
          </a:bodyPr>
          <a:lstStyle/>
          <a:p>
            <a:r>
              <a:rPr lang="ru-RU" sz="3600" dirty="0" smtClean="0"/>
              <a:t>Учебно-исследовательская работа по производственной практике</a:t>
            </a:r>
            <a:br>
              <a:rPr lang="ru-RU" sz="3600" dirty="0" smtClean="0"/>
            </a:br>
            <a:r>
              <a:rPr lang="ru-RU" sz="3600" dirty="0" smtClean="0"/>
              <a:t>В качестве: « Помощника врача стационара( терапевта, хирурга,</a:t>
            </a:r>
            <a:br>
              <a:rPr lang="ru-RU" sz="3600" dirty="0" smtClean="0"/>
            </a:br>
            <a:r>
              <a:rPr lang="ru-RU" sz="3600" dirty="0" smtClean="0"/>
              <a:t>акушера-гинеколога)»</a:t>
            </a:r>
            <a:br>
              <a:rPr lang="ru-RU" sz="3600" dirty="0" smtClean="0"/>
            </a:br>
            <a:endParaRPr lang="ru-RU" sz="3600" dirty="0"/>
          </a:p>
        </p:txBody>
      </p:sp>
      <p:sp>
        <p:nvSpPr>
          <p:cNvPr id="3" name="Подзаголовок 2"/>
          <p:cNvSpPr>
            <a:spLocks noGrp="1"/>
          </p:cNvSpPr>
          <p:nvPr>
            <p:ph type="subTitle" idx="1"/>
          </p:nvPr>
        </p:nvSpPr>
        <p:spPr/>
        <p:txBody>
          <a:bodyPr>
            <a:normAutofit/>
          </a:bodyPr>
          <a:lstStyle/>
          <a:p>
            <a:r>
              <a:rPr lang="ru-RU" sz="1600" dirty="0" smtClean="0"/>
              <a:t>Выполнила: студентка педиатрического факультета </a:t>
            </a:r>
            <a:br>
              <a:rPr lang="ru-RU" sz="1600" dirty="0" smtClean="0"/>
            </a:br>
            <a:r>
              <a:rPr lang="ru-RU" sz="1600" dirty="0" err="1" smtClean="0"/>
              <a:t>Нугаева</a:t>
            </a:r>
            <a:r>
              <a:rPr lang="ru-RU" sz="1600" dirty="0" smtClean="0"/>
              <a:t> В.А. группы П-408А.</a:t>
            </a:r>
            <a:endParaRPr lang="ru-RU"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pPr>
              <a:buNone/>
            </a:pPr>
            <a:r>
              <a:rPr lang="ru-RU" sz="1800" dirty="0" smtClean="0"/>
              <a:t>-Составление плана дополнительного обследования больных в соответствии с нозологией</a:t>
            </a:r>
          </a:p>
          <a:p>
            <a:pPr>
              <a:buNone/>
            </a:pPr>
            <a:r>
              <a:rPr lang="ru-RU" sz="1800" dirty="0" smtClean="0"/>
              <a:t>-</a:t>
            </a:r>
            <a:r>
              <a:rPr lang="ru-RU" sz="1800" dirty="0" smtClean="0"/>
              <a:t>Оценка результатов лабораторно-инструментальных исследований</a:t>
            </a:r>
          </a:p>
          <a:p>
            <a:pPr>
              <a:buNone/>
            </a:pPr>
            <a:r>
              <a:rPr lang="ru-RU" sz="1800" dirty="0" smtClean="0"/>
              <a:t>-</a:t>
            </a:r>
            <a:r>
              <a:rPr lang="ru-RU" sz="1800" dirty="0" smtClean="0"/>
              <a:t>Оформление медицинской карты стационарного больного</a:t>
            </a:r>
          </a:p>
          <a:p>
            <a:pPr>
              <a:buNone/>
            </a:pPr>
            <a:r>
              <a:rPr lang="ru-RU" sz="1800" dirty="0" smtClean="0"/>
              <a:t>-Назначение лечебного режима, диеты,  медикаментозной и </a:t>
            </a:r>
            <a:r>
              <a:rPr lang="ru-RU" sz="1800" dirty="0" err="1" smtClean="0"/>
              <a:t>немедикаментозной</a:t>
            </a:r>
            <a:r>
              <a:rPr lang="ru-RU" sz="1800" dirty="0" smtClean="0"/>
              <a:t> терапии</a:t>
            </a:r>
            <a:endParaRPr lang="ru-RU" sz="1800" dirty="0"/>
          </a:p>
        </p:txBody>
      </p:sp>
      <p:pic>
        <p:nvPicPr>
          <p:cNvPr id="5" name="Содержимое 4" descr="20170707_093043.jpg"/>
          <p:cNvPicPr>
            <a:picLocks noGrp="1" noChangeAspect="1"/>
          </p:cNvPicPr>
          <p:nvPr>
            <p:ph sz="quarter" idx="2"/>
          </p:nvPr>
        </p:nvPicPr>
        <p:blipFill>
          <a:blip r:embed="rId2" cstate="print"/>
          <a:stretch>
            <a:fillRect/>
          </a:stretch>
        </p:blipFill>
        <p:spPr>
          <a:xfrm>
            <a:off x="4813300" y="1600200"/>
            <a:ext cx="2571750"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124744"/>
          </a:xfrm>
        </p:spPr>
        <p:txBody>
          <a:bodyPr>
            <a:normAutofit/>
          </a:bodyPr>
          <a:lstStyle/>
          <a:p>
            <a:pPr algn="ctr"/>
            <a:r>
              <a:rPr lang="ru-RU" sz="2800" dirty="0" smtClean="0"/>
              <a:t>Определение группы крови по системе АВО и резус-фактора (</a:t>
            </a:r>
            <a:r>
              <a:rPr lang="en-US" sz="2800" dirty="0" err="1" smtClean="0"/>
              <a:t>Rh</a:t>
            </a:r>
            <a:r>
              <a:rPr lang="en-US" sz="2800" dirty="0" smtClean="0"/>
              <a:t>)</a:t>
            </a:r>
            <a:endParaRPr lang="ru-RU" sz="2800" dirty="0"/>
          </a:p>
        </p:txBody>
      </p:sp>
      <p:sp>
        <p:nvSpPr>
          <p:cNvPr id="3" name="Содержимое 2"/>
          <p:cNvSpPr>
            <a:spLocks noGrp="1"/>
          </p:cNvSpPr>
          <p:nvPr>
            <p:ph sz="quarter" idx="1"/>
          </p:nvPr>
        </p:nvSpPr>
        <p:spPr>
          <a:xfrm>
            <a:off x="457200" y="1196752"/>
            <a:ext cx="7571184" cy="5277200"/>
          </a:xfrm>
        </p:spPr>
        <p:txBody>
          <a:bodyPr>
            <a:normAutofit/>
          </a:bodyPr>
          <a:lstStyle/>
          <a:p>
            <a:r>
              <a:rPr lang="ru-RU" sz="1400" u="sng" dirty="0" smtClean="0"/>
              <a:t>Определение группы крови по системе АВ0 (стандартная методика)</a:t>
            </a:r>
            <a:r>
              <a:rPr lang="ru-RU" sz="1400" b="1" dirty="0" smtClean="0"/>
              <a:t>.</a:t>
            </a:r>
            <a:endParaRPr lang="ru-RU" sz="1400" dirty="0" smtClean="0"/>
          </a:p>
          <a:p>
            <a:r>
              <a:rPr lang="ru-RU" sz="1400" dirty="0" smtClean="0"/>
              <a:t>1. Исследование проводится при помощи двух серий стандартных </a:t>
            </a:r>
            <a:r>
              <a:rPr lang="ru-RU" sz="1400" dirty="0" err="1" smtClean="0"/>
              <a:t>гемагглютинирующих</a:t>
            </a:r>
            <a:r>
              <a:rPr lang="ru-RU" sz="1400" dirty="0" smtClean="0"/>
              <a:t> сывороток (I сыворотка – этикетка бесцветная, II – синяя, III – красная, IV – ярко-желтая) на подписанной (фамилия больного) фарфоровой пластинке или тарелке.</a:t>
            </a:r>
          </a:p>
          <a:p>
            <a:r>
              <a:rPr lang="ru-RU" sz="1400" dirty="0" smtClean="0"/>
              <a:t>2. Соотношение объема исследованной крови и сыворотки должно быть 1:10.</a:t>
            </a:r>
          </a:p>
          <a:p>
            <a:r>
              <a:rPr lang="ru-RU" sz="1400" dirty="0" smtClean="0"/>
              <a:t>3. Исследование можно производить при температуре воздуха от 15 до 25</a:t>
            </a:r>
            <a:r>
              <a:rPr lang="ru-RU" sz="1400" baseline="30000" dirty="0" smtClean="0"/>
              <a:t>0</a:t>
            </a:r>
            <a:r>
              <a:rPr lang="ru-RU" sz="1400" dirty="0" smtClean="0"/>
              <a:t>С.</a:t>
            </a:r>
          </a:p>
          <a:p>
            <a:r>
              <a:rPr lang="ru-RU" sz="1400" dirty="0" smtClean="0"/>
              <a:t>4. Пластинку осторожно покачивают. По мере наступления агглютинации, но не ранее чем через 3 мин, в капли добавляют по одной капле изотонического раствора хлорида натрия. Результат читают через 5 мин:</a:t>
            </a:r>
          </a:p>
          <a:p>
            <a:r>
              <a:rPr lang="ru-RU" sz="1400" dirty="0" smtClean="0"/>
              <a:t>1) I группа крови - агглютинации нет ни в одной капле;</a:t>
            </a:r>
          </a:p>
          <a:p>
            <a:r>
              <a:rPr lang="ru-RU" sz="1400" dirty="0" smtClean="0"/>
              <a:t>2) II группа - стандартные сыворотки I и III групп </a:t>
            </a:r>
            <a:r>
              <a:rPr lang="ru-RU" sz="1400" dirty="0" err="1" smtClean="0"/>
              <a:t>агглютинируют</a:t>
            </a:r>
            <a:r>
              <a:rPr lang="ru-RU" sz="1400" dirty="0" smtClean="0"/>
              <a:t> эритроциты, а с сывороткой II группы агглютинация не наступает;</a:t>
            </a:r>
          </a:p>
          <a:p>
            <a:r>
              <a:rPr lang="ru-RU" sz="1400" dirty="0" smtClean="0"/>
              <a:t>3) III группа - стандартные сыворотки I  и II групп дают положительную реакцию, а сыворотка III группы - отрицательную;</a:t>
            </a:r>
          </a:p>
          <a:p>
            <a:r>
              <a:rPr lang="ru-RU" sz="1400" dirty="0" smtClean="0"/>
              <a:t>4) IV группа - стандартные сыворотки всех трех групп вызывают агглютинацию. Однако для окончательного заключения необходимо провести контрольное исследование на специфичность реакции со стандартной </a:t>
            </a:r>
            <a:r>
              <a:rPr lang="ru-RU" sz="1400" dirty="0" err="1" smtClean="0"/>
              <a:t>гемагглютинирующей</a:t>
            </a:r>
            <a:r>
              <a:rPr lang="ru-RU" sz="1400" dirty="0" smtClean="0"/>
              <a:t> сывороткой IV группы.</a:t>
            </a:r>
          </a:p>
          <a:p>
            <a:endParaRPr lang="ru-RU"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85000" lnSpcReduction="20000"/>
          </a:bodyPr>
          <a:lstStyle/>
          <a:p>
            <a:r>
              <a:rPr lang="ru-RU" u="sng" dirty="0" smtClean="0"/>
              <a:t>Определение группы крови по системе АВО (экспресс-методика).</a:t>
            </a:r>
            <a:endParaRPr lang="ru-RU" dirty="0" smtClean="0"/>
          </a:p>
          <a:p>
            <a:r>
              <a:rPr lang="ru-RU" dirty="0" smtClean="0"/>
              <a:t>1. Исследование проводят двумя </a:t>
            </a:r>
            <a:r>
              <a:rPr lang="ru-RU" dirty="0" err="1" smtClean="0"/>
              <a:t>моноклональными</a:t>
            </a:r>
            <a:r>
              <a:rPr lang="ru-RU" dirty="0" smtClean="0"/>
              <a:t> сыворотками: </a:t>
            </a:r>
            <a:r>
              <a:rPr lang="ru-RU" dirty="0" err="1" smtClean="0"/>
              <a:t>анти-А</a:t>
            </a:r>
            <a:r>
              <a:rPr lang="ru-RU" dirty="0" smtClean="0"/>
              <a:t> (розового цвета) и </a:t>
            </a:r>
            <a:r>
              <a:rPr lang="ru-RU" dirty="0" err="1" smtClean="0"/>
              <a:t>анти-В</a:t>
            </a:r>
            <a:r>
              <a:rPr lang="ru-RU" dirty="0" smtClean="0"/>
              <a:t> (бирюзового цвета).</a:t>
            </a:r>
          </a:p>
          <a:p>
            <a:r>
              <a:rPr lang="ru-RU" dirty="0" smtClean="0"/>
              <a:t>2. Реакция проводится на фарфоровой пластинке при обычном температурном режиме.</a:t>
            </a:r>
          </a:p>
          <a:p>
            <a:r>
              <a:rPr lang="ru-RU" dirty="0" smtClean="0"/>
              <a:t>3. Наблюдают при покачивании в течение 3 мин.</a:t>
            </a:r>
          </a:p>
          <a:p>
            <a:r>
              <a:rPr lang="ru-RU" dirty="0" smtClean="0"/>
              <a:t>Результат читается следующим образом:</a:t>
            </a:r>
          </a:p>
          <a:p>
            <a:r>
              <a:rPr lang="ru-RU" dirty="0" smtClean="0"/>
              <a:t>1)      с сывороткой </a:t>
            </a:r>
            <a:r>
              <a:rPr lang="ru-RU" dirty="0" err="1" smtClean="0"/>
              <a:t>анти-А</a:t>
            </a:r>
            <a:r>
              <a:rPr lang="ru-RU" dirty="0" smtClean="0"/>
              <a:t> агглютинации нет, а с </a:t>
            </a:r>
            <a:r>
              <a:rPr lang="ru-RU" dirty="0" err="1" smtClean="0"/>
              <a:t>анти-В</a:t>
            </a:r>
            <a:r>
              <a:rPr lang="ru-RU" dirty="0" smtClean="0"/>
              <a:t> есть - исследуемая кровь В (III);</a:t>
            </a:r>
          </a:p>
          <a:p>
            <a:r>
              <a:rPr lang="ru-RU" dirty="0" smtClean="0"/>
              <a:t>2)      в капле с сывороткой </a:t>
            </a:r>
            <a:r>
              <a:rPr lang="ru-RU" dirty="0" err="1" smtClean="0"/>
              <a:t>анти-А</a:t>
            </a:r>
            <a:r>
              <a:rPr lang="ru-RU" dirty="0" smtClean="0"/>
              <a:t> наступила агглютинация, с </a:t>
            </a:r>
            <a:r>
              <a:rPr lang="ru-RU" dirty="0" err="1" smtClean="0"/>
              <a:t>анти-В</a:t>
            </a:r>
            <a:r>
              <a:rPr lang="ru-RU" dirty="0" smtClean="0"/>
              <a:t> нет - исследуемая кровь А (II);</a:t>
            </a:r>
          </a:p>
          <a:p>
            <a:r>
              <a:rPr lang="ru-RU" dirty="0" smtClean="0"/>
              <a:t>3)      агглютинация наступила с обеими сыворотками - исследуемая кровь АВ (IV);</a:t>
            </a:r>
          </a:p>
          <a:p>
            <a:r>
              <a:rPr lang="ru-RU" dirty="0" smtClean="0"/>
              <a:t>4)      агглютинация не наступила в обеих каплях – кровь 0 (I);</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images (1).jpg"/>
          <p:cNvPicPr>
            <a:picLocks noGrp="1" noChangeAspect="1"/>
          </p:cNvPicPr>
          <p:nvPr>
            <p:ph sz="quarter" idx="1"/>
          </p:nvPr>
        </p:nvPicPr>
        <p:blipFill>
          <a:blip r:embed="rId2" cstate="print"/>
          <a:stretch>
            <a:fillRect/>
          </a:stretch>
        </p:blipFill>
        <p:spPr>
          <a:xfrm>
            <a:off x="827584" y="2492896"/>
            <a:ext cx="3168351" cy="2592288"/>
          </a:xfrm>
        </p:spPr>
      </p:pic>
      <p:pic>
        <p:nvPicPr>
          <p:cNvPr id="6" name="Содержимое 5" descr="images.jpg"/>
          <p:cNvPicPr>
            <a:picLocks noGrp="1" noChangeAspect="1"/>
          </p:cNvPicPr>
          <p:nvPr>
            <p:ph sz="quarter" idx="2"/>
          </p:nvPr>
        </p:nvPicPr>
        <p:blipFill>
          <a:blip r:embed="rId3" cstate="print"/>
          <a:stretch>
            <a:fillRect/>
          </a:stretch>
        </p:blipFill>
        <p:spPr>
          <a:xfrm>
            <a:off x="4860032" y="2492896"/>
            <a:ext cx="2880320" cy="259228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7056784" cy="1412776"/>
          </a:xfrm>
        </p:spPr>
        <p:txBody>
          <a:bodyPr>
            <a:noAutofit/>
          </a:bodyPr>
          <a:lstStyle/>
          <a:p>
            <a:pPr algn="ctr"/>
            <a:r>
              <a:rPr lang="ru-RU" sz="1800" dirty="0" smtClean="0"/>
              <a:t/>
            </a:r>
            <a:br>
              <a:rPr lang="ru-RU" sz="1800" dirty="0" smtClean="0"/>
            </a:br>
            <a:r>
              <a:rPr lang="ru-RU" sz="1800" dirty="0" smtClean="0"/>
              <a:t/>
            </a:r>
            <a:br>
              <a:rPr lang="ru-RU" sz="1800" dirty="0" smtClean="0"/>
            </a:br>
            <a:r>
              <a:rPr lang="ru-RU" sz="1800" dirty="0" smtClean="0"/>
              <a:t> Резус-фактор в повседневной практике определяется при помощи </a:t>
            </a:r>
            <a:r>
              <a:rPr lang="ru-RU" sz="1800" dirty="0" err="1" smtClean="0"/>
              <a:t>антирезусных</a:t>
            </a:r>
            <a:r>
              <a:rPr lang="ru-RU" sz="1800" dirty="0" smtClean="0"/>
              <a:t> сывороток или моноклинальными </a:t>
            </a:r>
            <a:br>
              <a:rPr lang="ru-RU" sz="1800" dirty="0" smtClean="0"/>
            </a:br>
            <a:r>
              <a:rPr lang="ru-RU" sz="1800" dirty="0" err="1" smtClean="0"/>
              <a:t>анти-D-антителами</a:t>
            </a:r>
            <a:r>
              <a:rPr lang="ru-RU" sz="1800" dirty="0" smtClean="0"/>
              <a:t> (</a:t>
            </a:r>
            <a:r>
              <a:rPr lang="ru-RU" sz="1800" dirty="0" err="1" smtClean="0"/>
              <a:t>цоликлонами</a:t>
            </a:r>
            <a:r>
              <a:rPr lang="ru-RU" sz="1800" dirty="0" smtClean="0"/>
              <a:t>). Используется универсальная </a:t>
            </a:r>
            <a:r>
              <a:rPr lang="ru-RU" sz="1800" dirty="0" err="1" smtClean="0"/>
              <a:t>антирезусная</a:t>
            </a:r>
            <a:r>
              <a:rPr lang="ru-RU" sz="1800" dirty="0" smtClean="0"/>
              <a:t> сыворотка для экспресс-метода.</a:t>
            </a:r>
            <a:br>
              <a:rPr lang="ru-RU" sz="1800" dirty="0" smtClean="0"/>
            </a:br>
            <a:endParaRPr lang="ru-RU" sz="1800" dirty="0"/>
          </a:p>
        </p:txBody>
      </p:sp>
      <p:sp>
        <p:nvSpPr>
          <p:cNvPr id="3" name="Содержимое 2"/>
          <p:cNvSpPr>
            <a:spLocks noGrp="1"/>
          </p:cNvSpPr>
          <p:nvPr>
            <p:ph sz="quarter" idx="1"/>
          </p:nvPr>
        </p:nvSpPr>
        <p:spPr>
          <a:xfrm>
            <a:off x="457200" y="1340768"/>
            <a:ext cx="7467600" cy="5133184"/>
          </a:xfrm>
        </p:spPr>
        <p:txBody>
          <a:bodyPr>
            <a:normAutofit fontScale="70000" lnSpcReduction="20000"/>
          </a:bodyPr>
          <a:lstStyle/>
          <a:p>
            <a:r>
              <a:rPr lang="ru-RU" b="1" dirty="0" smtClean="0"/>
              <a:t>Порядок определения резус-фактора</a:t>
            </a:r>
            <a:r>
              <a:rPr lang="ru-RU" dirty="0" smtClean="0"/>
              <a:t>:</a:t>
            </a:r>
          </a:p>
          <a:p>
            <a:r>
              <a:rPr lang="ru-RU" dirty="0" smtClean="0"/>
              <a:t>Кровь для исследования берется из пальца непосредственно перед исследованием (можно использовать консервированную кровь без предварительной обработки), а также эритроциты из пробирки после образования сгустка и отстаивания сыворотки. </a:t>
            </a:r>
            <a:br>
              <a:rPr lang="ru-RU" dirty="0" smtClean="0"/>
            </a:br>
            <a:r>
              <a:rPr lang="ru-RU" dirty="0" smtClean="0"/>
              <a:t> </a:t>
            </a:r>
          </a:p>
          <a:p>
            <a:r>
              <a:rPr lang="ru-RU" dirty="0" smtClean="0"/>
              <a:t>Капля стандартной </a:t>
            </a:r>
            <a:r>
              <a:rPr lang="ru-RU" dirty="0" err="1" smtClean="0"/>
              <a:t>антирезусной</a:t>
            </a:r>
            <a:r>
              <a:rPr lang="ru-RU" dirty="0" smtClean="0"/>
              <a:t> сыворотки для экспресс-метода наносится на дно пробирки. </a:t>
            </a:r>
            <a:br>
              <a:rPr lang="ru-RU" dirty="0" smtClean="0"/>
            </a:br>
            <a:r>
              <a:rPr lang="ru-RU" dirty="0" smtClean="0"/>
              <a:t> </a:t>
            </a:r>
          </a:p>
          <a:p>
            <a:r>
              <a:rPr lang="ru-RU" dirty="0" smtClean="0"/>
              <a:t>Туда же добавляется капля исследуемой крови. </a:t>
            </a:r>
            <a:br>
              <a:rPr lang="ru-RU" dirty="0" smtClean="0"/>
            </a:br>
            <a:r>
              <a:rPr lang="ru-RU" dirty="0" smtClean="0"/>
              <a:t> </a:t>
            </a:r>
          </a:p>
          <a:p>
            <a:r>
              <a:rPr lang="ru-RU" dirty="0" smtClean="0"/>
              <a:t>Осторожными движениями необходимо добиться, чтобы образовавшийся раствор растекся по стеклу пробирки. </a:t>
            </a:r>
            <a:br>
              <a:rPr lang="ru-RU" dirty="0" smtClean="0"/>
            </a:br>
            <a:r>
              <a:rPr lang="ru-RU" dirty="0" smtClean="0"/>
              <a:t> </a:t>
            </a:r>
          </a:p>
          <a:p>
            <a:r>
              <a:rPr lang="ru-RU" dirty="0" smtClean="0"/>
              <a:t>Через 3 минуты после внесения эритроцитов добавляется 2-3 мл физиологического раствора. </a:t>
            </a:r>
            <a:br>
              <a:rPr lang="ru-RU" dirty="0" smtClean="0"/>
            </a:br>
            <a:r>
              <a:rPr lang="ru-RU" dirty="0" smtClean="0"/>
              <a:t> </a:t>
            </a:r>
          </a:p>
          <a:p>
            <a:r>
              <a:rPr lang="ru-RU" dirty="0" smtClean="0"/>
              <a:t>Пробирка осторожно переворачивается 3 раза, после чего считывается результат:</a:t>
            </a:r>
          </a:p>
          <a:p>
            <a:pPr lvl="1"/>
            <a:r>
              <a:rPr lang="ru-RU" b="1" dirty="0" err="1" smtClean="0"/>
              <a:t>Rh+</a:t>
            </a:r>
            <a:r>
              <a:rPr lang="ru-RU" dirty="0" smtClean="0"/>
              <a:t> - при наличии </a:t>
            </a:r>
            <a:r>
              <a:rPr lang="ru-RU" dirty="0" err="1" smtClean="0"/>
              <a:t>агглютинатов</a:t>
            </a:r>
            <a:r>
              <a:rPr lang="ru-RU" dirty="0" smtClean="0"/>
              <a:t> на фоне просветленной жидкости;</a:t>
            </a:r>
          </a:p>
          <a:p>
            <a:pPr lvl="1"/>
            <a:r>
              <a:rPr lang="ru-RU" b="1" dirty="0" err="1" smtClean="0"/>
              <a:t>Rh</a:t>
            </a:r>
            <a:r>
              <a:rPr lang="ru-RU" b="1" dirty="0" smtClean="0"/>
              <a:t>-</a:t>
            </a:r>
            <a:r>
              <a:rPr lang="ru-RU" dirty="0" smtClean="0"/>
              <a:t> - при гомогенно окрашенной жидкости (отсутствие агглютинации).</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628800"/>
          </a:xfrm>
        </p:spPr>
        <p:txBody>
          <a:bodyPr>
            <a:normAutofit fontScale="90000"/>
          </a:bodyPr>
          <a:lstStyle/>
          <a:p>
            <a:pPr algn="ctr"/>
            <a:r>
              <a:rPr lang="ru-RU" sz="1800" dirty="0" smtClean="0"/>
              <a:t>Определение Rh-принадлежности </a:t>
            </a:r>
            <a:r>
              <a:rPr lang="ru-RU" sz="1800" dirty="0" err="1" smtClean="0"/>
              <a:t>цоликлонами</a:t>
            </a:r>
            <a:r>
              <a:rPr lang="ru-RU" sz="1800" dirty="0" smtClean="0"/>
              <a:t/>
            </a:r>
            <a:br>
              <a:rPr lang="ru-RU" sz="1800" dirty="0" smtClean="0"/>
            </a:br>
            <a:r>
              <a:rPr lang="ru-RU" sz="1800" dirty="0" smtClean="0"/>
              <a:t>Чтобы узнать резус-фактор, применяют </a:t>
            </a:r>
            <a:r>
              <a:rPr lang="ru-RU" sz="1800" dirty="0" err="1" smtClean="0"/>
              <a:t>моноклональные</a:t>
            </a:r>
            <a:r>
              <a:rPr lang="ru-RU" sz="1800" dirty="0" smtClean="0"/>
              <a:t> реагенты – </a:t>
            </a:r>
            <a:r>
              <a:rPr lang="ru-RU" sz="1800" dirty="0" err="1" smtClean="0"/>
              <a:t>цоликлоны</a:t>
            </a:r>
            <a:r>
              <a:rPr lang="ru-RU" sz="1800" dirty="0" smtClean="0"/>
              <a:t>, которые получают методом генной инженерии из </a:t>
            </a:r>
            <a:r>
              <a:rPr lang="ru-RU" sz="1800" dirty="0" err="1" smtClean="0"/>
              <a:t>асцитной</a:t>
            </a:r>
            <a:r>
              <a:rPr lang="ru-RU" sz="1800" dirty="0" smtClean="0"/>
              <a:t> жидкости мышей. </a:t>
            </a:r>
            <a:r>
              <a:rPr lang="ru-RU" sz="1800" dirty="0" err="1" smtClean="0"/>
              <a:t>Rh</a:t>
            </a:r>
            <a:r>
              <a:rPr lang="ru-RU" sz="1800" dirty="0" smtClean="0"/>
              <a:t> определяется во время реакции агглютинации, которая происходит на плоскости</a:t>
            </a:r>
            <a:r>
              <a:rPr lang="ru-RU" sz="1200" dirty="0" smtClean="0"/>
              <a:t>.</a:t>
            </a:r>
            <a:br>
              <a:rPr lang="ru-RU" sz="1200" dirty="0" smtClean="0"/>
            </a:br>
            <a:endParaRPr lang="ru-RU" sz="1200" dirty="0"/>
          </a:p>
        </p:txBody>
      </p:sp>
      <p:sp>
        <p:nvSpPr>
          <p:cNvPr id="3" name="Содержимое 2"/>
          <p:cNvSpPr>
            <a:spLocks noGrp="1"/>
          </p:cNvSpPr>
          <p:nvPr>
            <p:ph sz="quarter" idx="1"/>
          </p:nvPr>
        </p:nvSpPr>
        <p:spPr/>
        <p:txBody>
          <a:bodyPr>
            <a:normAutofit fontScale="62500" lnSpcReduction="20000"/>
          </a:bodyPr>
          <a:lstStyle/>
          <a:p>
            <a:r>
              <a:rPr lang="ru-RU" sz="2900" b="1" dirty="0" smtClean="0"/>
              <a:t>Алгоритм действий:</a:t>
            </a:r>
            <a:endParaRPr lang="ru-RU" sz="2900" dirty="0" smtClean="0"/>
          </a:p>
          <a:p>
            <a:r>
              <a:rPr lang="ru-RU" sz="2900" dirty="0" smtClean="0"/>
              <a:t>На планшет индивидуальной пипеткой капают большую каплю реагента (примерное количество – 0,1 мл).</a:t>
            </a:r>
          </a:p>
          <a:p>
            <a:r>
              <a:rPr lang="ru-RU" sz="2900" dirty="0" smtClean="0"/>
              <a:t>Около реагента капают исследуемую кровь (маленькую каплю) или эритроциты в количестве 0,01 мл.</a:t>
            </a:r>
          </a:p>
          <a:p>
            <a:r>
              <a:rPr lang="ru-RU" sz="2900" dirty="0" smtClean="0"/>
              <a:t>С помощью стеклянной палочки как следует смешивают реагент и кровь и каждые 30 секунд тарелку покачивают в течение трех минут, наблюдая за реакцией визуально.</a:t>
            </a:r>
          </a:p>
          <a:p>
            <a:r>
              <a:rPr lang="ru-RU" sz="2900" dirty="0" smtClean="0"/>
              <a:t>Реакция агглютинации начинается через 15 секунд, явно выраженной становится через 1 минуту, но результат учитывают только спустя три минуты.</a:t>
            </a:r>
          </a:p>
          <a:p>
            <a:r>
              <a:rPr lang="ru-RU" sz="2900" dirty="0" smtClean="0"/>
              <a:t>Если началась реакция агглютинации (склеивание эритроцитов и выпадение их в осадок), кровь маркируют резус-положительной, если слипания красных клеток не наблюдается, резус-фактор отрицательный. Склеенные эритроциты, которые представляют собой хлопья, видны</a:t>
            </a:r>
            <a:br>
              <a:rPr lang="ru-RU" sz="2900" dirty="0" smtClean="0"/>
            </a:br>
            <a:endParaRPr lang="ru-RU" sz="2900" dirty="0" smtClean="0"/>
          </a:p>
          <a:p>
            <a:pPr>
              <a:buNone/>
            </a:pPr>
            <a:r>
              <a:rPr lang="ru-RU" dirty="0" smtClean="0"/>
              <a:t/>
            </a:r>
            <a:br>
              <a:rPr lang="ru-RU" dirty="0" smtClean="0"/>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a:bodyPr>
          <a:lstStyle/>
          <a:p>
            <a:pPr algn="ctr"/>
            <a:r>
              <a:rPr lang="ru-RU" sz="2000" dirty="0" smtClean="0"/>
              <a:t>Промывание желудка через зонд</a:t>
            </a:r>
            <a:endParaRPr lang="ru-RU" sz="2000" dirty="0"/>
          </a:p>
        </p:txBody>
      </p:sp>
      <p:sp>
        <p:nvSpPr>
          <p:cNvPr id="3" name="Содержимое 2"/>
          <p:cNvSpPr>
            <a:spLocks noGrp="1"/>
          </p:cNvSpPr>
          <p:nvPr>
            <p:ph sz="quarter" idx="1"/>
          </p:nvPr>
        </p:nvSpPr>
        <p:spPr>
          <a:xfrm>
            <a:off x="611560" y="764704"/>
            <a:ext cx="7467600" cy="5760640"/>
          </a:xfrm>
        </p:spPr>
        <p:txBody>
          <a:bodyPr>
            <a:normAutofit fontScale="77500" lnSpcReduction="20000"/>
          </a:bodyPr>
          <a:lstStyle/>
          <a:p>
            <a:r>
              <a:rPr lang="ru-RU" sz="1800" b="1" dirty="0" smtClean="0"/>
              <a:t>Что необходимо для промывания?</a:t>
            </a:r>
          </a:p>
          <a:p>
            <a:r>
              <a:rPr lang="ru-RU" sz="1800" dirty="0" smtClean="0"/>
              <a:t>Зонд для промывания желудка;</a:t>
            </a:r>
            <a:br>
              <a:rPr lang="ru-RU" sz="1800" dirty="0" smtClean="0"/>
            </a:br>
            <a:r>
              <a:rPr lang="ru-RU" sz="1800" dirty="0" smtClean="0"/>
              <a:t>Сам зонд представляет собой трубку, изготовленную из резиновой смеси длинной 80-120 см, толстый зонд диаметром 10-13 мм, тонкий 5-9мм. Один конец срезан, а другой закруглен и имеет боковые отверстия.</a:t>
            </a:r>
          </a:p>
          <a:p>
            <a:r>
              <a:rPr lang="ru-RU" sz="1800" dirty="0" smtClean="0"/>
              <a:t>Раствор для промывания (5-10 литров)</a:t>
            </a:r>
          </a:p>
          <a:p>
            <a:r>
              <a:rPr lang="ru-RU" sz="1800" dirty="0" smtClean="0"/>
              <a:t>Чистая кипяченая вода (</a:t>
            </a:r>
            <a:r>
              <a:rPr lang="ru-RU" sz="1800" i="1" dirty="0" smtClean="0"/>
              <a:t>20-24°С). Вода для промывания не должна быть горячей, так как может расширить сосуды и усилить всасывание токсинов, ни </a:t>
            </a:r>
            <a:r>
              <a:rPr lang="ru-RU" sz="1800" i="1" dirty="0" smtClean="0"/>
              <a:t>холодной, </a:t>
            </a:r>
            <a:r>
              <a:rPr lang="ru-RU" sz="1800" i="1" dirty="0" smtClean="0"/>
              <a:t>что может вызвать спазм желудка.</a:t>
            </a:r>
            <a:endParaRPr lang="ru-RU" sz="1800" dirty="0" smtClean="0"/>
          </a:p>
          <a:p>
            <a:r>
              <a:rPr lang="ru-RU" sz="1800" dirty="0" smtClean="0"/>
              <a:t>Солевой раствор (2 ст.л. на 5 л воды). Предупреждает продвижение токсинов и ядов дальше в кишечник, вызывая спазм выходного сфинктера желудка.</a:t>
            </a:r>
          </a:p>
          <a:p>
            <a:r>
              <a:rPr lang="ru-RU" sz="1800" dirty="0" smtClean="0"/>
              <a:t>Светлый раствор марганцовки (перманганат калия). Убедиться, что не осталось  мелких кристаллов  перманганата калия, для этого следует хорошо размешать раствор  или же его профильтровать. Так как кристаллы могут попасть на слизистую пищевода, желудка и вызвать ожог. Перманганат калия связывает токсины, а так же оказывает антисептическое и противомикробное действие.</a:t>
            </a:r>
          </a:p>
          <a:p>
            <a:r>
              <a:rPr lang="ru-RU" sz="1800" dirty="0" smtClean="0"/>
              <a:t>Раствор соды (2 ст.л. на 5 л воды). </a:t>
            </a:r>
          </a:p>
          <a:p>
            <a:r>
              <a:rPr lang="ru-RU" sz="1800" b="1" dirty="0" smtClean="0"/>
              <a:t>Важно! </a:t>
            </a:r>
            <a:r>
              <a:rPr lang="ru-RU" sz="1800" dirty="0" smtClean="0"/>
              <a:t>Правильно рассчитать однократную дозу вливаний (5-7 мл на 1 кг массы тела пациента). Одномоментное введение большого объема жидкости в желудок способствует её поступлению в кишечник.</a:t>
            </a:r>
          </a:p>
          <a:p>
            <a:r>
              <a:rPr lang="ru-RU" sz="1800" dirty="0" smtClean="0"/>
              <a:t>Воронка емкостью 500мл-1 л, кружка</a:t>
            </a:r>
          </a:p>
          <a:p>
            <a:r>
              <a:rPr lang="ru-RU" sz="1800" dirty="0" smtClean="0"/>
              <a:t>Полотенце, салфетки</a:t>
            </a:r>
          </a:p>
          <a:p>
            <a:r>
              <a:rPr lang="ru-RU" sz="1800" dirty="0" smtClean="0"/>
              <a:t>Емкость для промывных вод</a:t>
            </a:r>
          </a:p>
          <a:p>
            <a:r>
              <a:rPr lang="ru-RU" sz="1800" dirty="0" smtClean="0"/>
              <a:t>Перчатки, непромокаемый фартук</a:t>
            </a:r>
          </a:p>
          <a:p>
            <a:r>
              <a:rPr lang="ru-RU" sz="1800" dirty="0" smtClean="0"/>
              <a:t>Вазелиновое масло либо глицерин</a:t>
            </a:r>
          </a:p>
          <a:p>
            <a:endParaRPr lang="ru-RU"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alkogolnyj-palimpsest-479029-43.jpg"/>
          <p:cNvPicPr>
            <a:picLocks noGrp="1" noChangeAspect="1"/>
          </p:cNvPicPr>
          <p:nvPr>
            <p:ph sz="quarter" idx="1"/>
          </p:nvPr>
        </p:nvPicPr>
        <p:blipFill>
          <a:blip r:embed="rId2" cstate="print"/>
          <a:stretch>
            <a:fillRect/>
          </a:stretch>
        </p:blipFill>
        <p:spPr>
          <a:xfrm>
            <a:off x="849849" y="1600200"/>
            <a:ext cx="6682301" cy="48736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smtClean="0"/>
              <a:t>Алгоритм:</a:t>
            </a:r>
            <a:endParaRPr lang="ru-RU" sz="2800" dirty="0"/>
          </a:p>
        </p:txBody>
      </p:sp>
      <p:sp>
        <p:nvSpPr>
          <p:cNvPr id="3" name="Содержимое 2"/>
          <p:cNvSpPr>
            <a:spLocks noGrp="1"/>
          </p:cNvSpPr>
          <p:nvPr>
            <p:ph sz="quarter" idx="1"/>
          </p:nvPr>
        </p:nvSpPr>
        <p:spPr>
          <a:xfrm>
            <a:off x="457200" y="908720"/>
            <a:ext cx="7467600" cy="5565232"/>
          </a:xfrm>
        </p:spPr>
        <p:txBody>
          <a:bodyPr>
            <a:normAutofit fontScale="92500" lnSpcReduction="20000"/>
          </a:bodyPr>
          <a:lstStyle/>
          <a:p>
            <a:pPr>
              <a:buNone/>
            </a:pPr>
            <a:r>
              <a:rPr lang="ru-RU" sz="1400" dirty="0" smtClean="0"/>
              <a:t/>
            </a:r>
            <a:br>
              <a:rPr lang="ru-RU" sz="1400" dirty="0" smtClean="0"/>
            </a:br>
            <a:r>
              <a:rPr lang="ru-RU" sz="1400" b="1" dirty="0" smtClean="0"/>
              <a:t>Придать </a:t>
            </a:r>
            <a:r>
              <a:rPr lang="ru-RU" sz="1400" b="1" dirty="0" smtClean="0"/>
              <a:t>правильное положение больному</a:t>
            </a:r>
            <a:r>
              <a:rPr lang="ru-RU" sz="1400" dirty="0" smtClean="0"/>
              <a:t>, сидя на стуле (ближе к спинке</a:t>
            </a:r>
            <a:r>
              <a:rPr lang="ru-RU" sz="1400" dirty="0" smtClean="0"/>
              <a:t>)</a:t>
            </a:r>
            <a:endParaRPr lang="ru-RU" sz="1400" dirty="0" smtClean="0"/>
          </a:p>
          <a:p>
            <a:r>
              <a:rPr lang="ru-RU" sz="1400" b="1" dirty="0" smtClean="0"/>
              <a:t>Прикрыть грудь больного фартуком или пеленкой</a:t>
            </a:r>
            <a:endParaRPr lang="ru-RU" sz="1400" dirty="0" smtClean="0"/>
          </a:p>
          <a:p>
            <a:r>
              <a:rPr lang="ru-RU" sz="1400" b="1" dirty="0" smtClean="0"/>
              <a:t>Определить необходимую длину зонда, для проведения процедуры</a:t>
            </a:r>
            <a:r>
              <a:rPr lang="ru-RU" sz="1400" dirty="0" smtClean="0"/>
              <a:t>. Для этого  с помощью зонда измеряется  расстояние, от губ до мочки уха, затем вниз по передней брюшной стенки, до нижнего края мечевидного  отростка. Найденную точку следует отметить на зонде,  что будет хорошим ориентиром при введении зонда и позволит довести его до нужного места.</a:t>
            </a:r>
          </a:p>
          <a:p>
            <a:r>
              <a:rPr lang="ru-RU" sz="1400" b="1" dirty="0" smtClean="0"/>
              <a:t>Объяснить больному, что при введении зонда он может чувствовать тошноту и позывы на рвоту</a:t>
            </a:r>
            <a:r>
              <a:rPr lang="ru-RU" sz="1400" dirty="0" smtClean="0"/>
              <a:t>, но если глубоко дышать через нос  данные моменты можно подавить. Кроме того зонд нельзя сдавливать зубами и выдергивать.</a:t>
            </a:r>
          </a:p>
          <a:p>
            <a:r>
              <a:rPr lang="ru-RU" sz="1400" b="1" dirty="0" smtClean="0"/>
              <a:t>Вымыть руки, надеть перчатки</a:t>
            </a:r>
            <a:endParaRPr lang="ru-RU" sz="1400" dirty="0" smtClean="0"/>
          </a:p>
          <a:p>
            <a:r>
              <a:rPr lang="ru-RU" sz="1400" b="1" dirty="0" smtClean="0"/>
              <a:t>Обильно полить закругленный конец зонда глицерином или вазелиновым маслом</a:t>
            </a:r>
            <a:endParaRPr lang="ru-RU" sz="1400" dirty="0" smtClean="0"/>
          </a:p>
          <a:p>
            <a:r>
              <a:rPr lang="ru-RU" sz="1400" b="1" dirty="0" smtClean="0"/>
              <a:t>Встать справа от </a:t>
            </a:r>
            <a:r>
              <a:rPr lang="ru-RU" sz="1400" b="1" dirty="0" smtClean="0"/>
              <a:t>больного. </a:t>
            </a:r>
            <a:r>
              <a:rPr lang="ru-RU" sz="1400" dirty="0" smtClean="0"/>
              <a:t>Попросить </a:t>
            </a:r>
            <a:r>
              <a:rPr lang="ru-RU" sz="1400" dirty="0" smtClean="0"/>
              <a:t>пациента открыть рот и положить закругленный конец зонда на корень языка.</a:t>
            </a:r>
          </a:p>
          <a:p>
            <a:r>
              <a:rPr lang="ru-RU" sz="1400" b="1" dirty="0" smtClean="0"/>
              <a:t>  Попросить </a:t>
            </a:r>
            <a:r>
              <a:rPr lang="ru-RU" sz="1400" b="1" dirty="0" smtClean="0"/>
              <a:t>больного сделать несколько глотательных движений</a:t>
            </a:r>
            <a:r>
              <a:rPr lang="ru-RU" sz="1400" dirty="0" smtClean="0"/>
              <a:t> (если есть такая возможность), во время которых следует медленно и равномерно продвигать зонд в пищевод. Продвигать зонд до необходимой отметки, в том случае если сопротивление небольшое.</a:t>
            </a:r>
          </a:p>
          <a:p>
            <a:r>
              <a:rPr lang="ru-RU" sz="1400" dirty="0" smtClean="0"/>
              <a:t>В случае если возникает сильное сопротивление или же больной начинает кашлять, задыхаться, синеет лицо, значит, зонд попал в гортань, и следует немедленно его извлечь.</a:t>
            </a:r>
          </a:p>
          <a:p>
            <a:r>
              <a:rPr lang="ru-RU" sz="1400" dirty="0" smtClean="0"/>
              <a:t>Если возникают проблемы с введением зонда, можно использовать указательный палец для того чтобы нажать на язык и придержать его, одновременно рядом с пальцем продвигать зонд по направлению к пищеводу.</a:t>
            </a:r>
          </a:p>
          <a:p>
            <a:r>
              <a:rPr lang="ru-RU" sz="1400" dirty="0" smtClean="0"/>
              <a:t>При чрезмерном рвотном рефлексе можно использовать  местный анестетик (например: </a:t>
            </a:r>
            <a:r>
              <a:rPr lang="ru-RU" sz="1400" dirty="0" err="1" smtClean="0"/>
              <a:t>лидокаин</a:t>
            </a:r>
            <a:r>
              <a:rPr lang="ru-RU" sz="1400" dirty="0" smtClean="0"/>
              <a:t> в виде </a:t>
            </a:r>
            <a:r>
              <a:rPr lang="ru-RU" sz="1400" dirty="0" err="1" smtClean="0"/>
              <a:t>спрея</a:t>
            </a:r>
            <a:r>
              <a:rPr lang="ru-RU" sz="1400" dirty="0" smtClean="0"/>
              <a:t>, которым орошается область глотки).</a:t>
            </a:r>
          </a:p>
          <a:p>
            <a:endParaRPr lang="ru-RU"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02034"/>
          </a:xfrm>
        </p:spPr>
        <p:txBody>
          <a:bodyPr>
            <a:normAutofit fontScale="90000"/>
          </a:bodyPr>
          <a:lstStyle/>
          <a:p>
            <a:endParaRPr lang="ru-RU" dirty="0"/>
          </a:p>
        </p:txBody>
      </p:sp>
      <p:sp>
        <p:nvSpPr>
          <p:cNvPr id="3" name="Содержимое 2"/>
          <p:cNvSpPr>
            <a:spLocks noGrp="1"/>
          </p:cNvSpPr>
          <p:nvPr>
            <p:ph sz="quarter" idx="1"/>
          </p:nvPr>
        </p:nvSpPr>
        <p:spPr>
          <a:xfrm>
            <a:off x="457200" y="764704"/>
            <a:ext cx="7467600" cy="5709248"/>
          </a:xfrm>
        </p:spPr>
        <p:txBody>
          <a:bodyPr>
            <a:normAutofit fontScale="85000" lnSpcReduction="20000"/>
          </a:bodyPr>
          <a:lstStyle/>
          <a:p>
            <a:r>
              <a:rPr lang="ru-RU" b="1" dirty="0" smtClean="0"/>
              <a:t>Убедиться, что зонд попал в желудок</a:t>
            </a:r>
            <a:endParaRPr lang="ru-RU" dirty="0" smtClean="0"/>
          </a:p>
          <a:p>
            <a:r>
              <a:rPr lang="ru-RU" dirty="0" smtClean="0"/>
              <a:t>Варианты:</a:t>
            </a:r>
            <a:br>
              <a:rPr lang="ru-RU" dirty="0" smtClean="0"/>
            </a:br>
            <a:r>
              <a:rPr lang="ru-RU" dirty="0" smtClean="0"/>
              <a:t>Начало выделения желудочного содержимого при опускании зонда ниже уровня желудка</a:t>
            </a:r>
          </a:p>
          <a:p>
            <a:r>
              <a:rPr lang="ru-RU" dirty="0" smtClean="0"/>
              <a:t>Используя шприц Жане ввести в желудок 20 мл воздуха, при этом выслушивая с помощью фонендоскопа или непосредственно прислонив ухо к брюшной стенки в области желудка характерные звуки.</a:t>
            </a:r>
          </a:p>
          <a:p>
            <a:r>
              <a:rPr lang="ru-RU" dirty="0" smtClean="0"/>
              <a:t>Набрать содержимое из желудка  в шприц</a:t>
            </a:r>
          </a:p>
          <a:p>
            <a:r>
              <a:rPr lang="ru-RU" b="1" dirty="0" smtClean="0"/>
              <a:t>Присоединить воронку к зонду</a:t>
            </a:r>
            <a:r>
              <a:rPr lang="ru-RU" dirty="0" smtClean="0"/>
              <a:t>, затем держа воронку на уровне желудка налить в неё  500-1000мл воды.</a:t>
            </a:r>
          </a:p>
          <a:p>
            <a:r>
              <a:rPr lang="ru-RU" b="1" dirty="0" smtClean="0"/>
              <a:t>Затем медленно приподнимите  воронку</a:t>
            </a:r>
            <a:r>
              <a:rPr lang="ru-RU" dirty="0" smtClean="0"/>
              <a:t>  до уровня лица или выше уровня </a:t>
            </a:r>
            <a:r>
              <a:rPr lang="ru-RU" dirty="0" smtClean="0"/>
              <a:t>желудка.</a:t>
            </a:r>
            <a:r>
              <a:rPr lang="ru-RU" dirty="0" smtClean="0"/>
              <a:t> </a:t>
            </a:r>
            <a:r>
              <a:rPr lang="ru-RU" dirty="0" smtClean="0"/>
              <a:t>Как </a:t>
            </a:r>
            <a:r>
              <a:rPr lang="ru-RU" dirty="0" smtClean="0"/>
              <a:t>только вода достигнет уровня устья воронки, опустить воронку ниже уровня желудка, тогда содержимое желудка начнет выливаться в приготовленную емкость для сбора промывных вод. Первая порция промывных вод отправляется на  лабораторные исследования.</a:t>
            </a:r>
          </a:p>
          <a:p>
            <a:r>
              <a:rPr lang="ru-RU" b="1" dirty="0" smtClean="0"/>
              <a:t>Повторять процедуру до чистых промывных вод</a:t>
            </a:r>
            <a:r>
              <a:rPr lang="ru-RU" dirty="0" smtClean="0"/>
              <a:t> (использовать приготовленные 5-10 литров воды).</a:t>
            </a:r>
            <a:endParaRPr lang="ru-RU"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008112"/>
          </a:xfrm>
        </p:spPr>
        <p:txBody>
          <a:bodyPr/>
          <a:lstStyle/>
          <a:p>
            <a:endParaRPr lang="ru-RU" dirty="0"/>
          </a:p>
        </p:txBody>
      </p:sp>
      <p:pic>
        <p:nvPicPr>
          <p:cNvPr id="4" name="Содержимое 3" descr="1411108271_5-3a.jpg"/>
          <p:cNvPicPr>
            <a:picLocks noGrp="1" noChangeAspect="1"/>
          </p:cNvPicPr>
          <p:nvPr>
            <p:ph sz="quarter" idx="1"/>
          </p:nvPr>
        </p:nvPicPr>
        <p:blipFill>
          <a:blip r:embed="rId2" cstate="print"/>
          <a:stretch>
            <a:fillRect/>
          </a:stretch>
        </p:blipFill>
        <p:spPr>
          <a:xfrm>
            <a:off x="1187624" y="1916833"/>
            <a:ext cx="6624736" cy="422984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t>                                       Манипуляции:</a:t>
            </a:r>
            <a:br>
              <a:rPr lang="ru-RU" sz="2000" dirty="0" smtClean="0"/>
            </a:br>
            <a:r>
              <a:rPr lang="ru-RU" sz="2000" dirty="0" smtClean="0"/>
              <a:t>Клиническое обследование больных с патологией внутренних органов в условиях стационара</a:t>
            </a:r>
            <a:br>
              <a:rPr lang="ru-RU" sz="2000" dirty="0" smtClean="0"/>
            </a:br>
            <a:r>
              <a:rPr lang="ru-RU" sz="2000" dirty="0" smtClean="0"/>
              <a:t>                                    </a:t>
            </a:r>
            <a:r>
              <a:rPr lang="ru-RU" sz="2200" dirty="0" smtClean="0"/>
              <a:t>СБОР АНАМНЕЗА</a:t>
            </a:r>
            <a:endParaRPr lang="ru-RU" sz="2200" dirty="0"/>
          </a:p>
        </p:txBody>
      </p:sp>
      <p:pic>
        <p:nvPicPr>
          <p:cNvPr id="4" name="Содержимое 3" descr="2017-07-09 16.39.59.jpg"/>
          <p:cNvPicPr>
            <a:picLocks noGrp="1" noChangeAspect="1"/>
          </p:cNvPicPr>
          <p:nvPr>
            <p:ph sz="quarter" idx="1"/>
          </p:nvPr>
        </p:nvPicPr>
        <p:blipFill>
          <a:blip r:embed="rId2" cstate="print"/>
          <a:stretch>
            <a:fillRect/>
          </a:stretch>
        </p:blipFill>
        <p:spPr>
          <a:xfrm>
            <a:off x="2494226" y="1600200"/>
            <a:ext cx="3393548" cy="48736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59216" cy="562074"/>
          </a:xfrm>
        </p:spPr>
        <p:txBody>
          <a:bodyPr>
            <a:normAutofit fontScale="90000"/>
          </a:bodyPr>
          <a:lstStyle/>
          <a:p>
            <a:r>
              <a:rPr lang="ru-RU" dirty="0" smtClean="0"/>
              <a:t/>
            </a:r>
            <a:br>
              <a:rPr lang="ru-RU" dirty="0" smtClean="0"/>
            </a:br>
            <a:r>
              <a:rPr lang="ru-RU" dirty="0" smtClean="0"/>
              <a:t/>
            </a:r>
            <a:br>
              <a:rPr lang="ru-RU" dirty="0" smtClean="0"/>
            </a:br>
            <a:r>
              <a:rPr lang="ru-RU" dirty="0" smtClean="0"/>
              <a:t>                 Аускультация  больного</a:t>
            </a:r>
            <a:endParaRPr lang="ru-RU" dirty="0"/>
          </a:p>
        </p:txBody>
      </p:sp>
      <p:pic>
        <p:nvPicPr>
          <p:cNvPr id="5" name="Содержимое 4" descr="20170708_130320.jpg"/>
          <p:cNvPicPr>
            <a:picLocks noGrp="1" noChangeAspect="1"/>
          </p:cNvPicPr>
          <p:nvPr>
            <p:ph sz="quarter" idx="1"/>
          </p:nvPr>
        </p:nvPicPr>
        <p:blipFill>
          <a:blip r:embed="rId2" cstate="print"/>
          <a:stretch>
            <a:fillRect/>
          </a:stretch>
        </p:blipFill>
        <p:spPr>
          <a:xfrm>
            <a:off x="807095" y="1125538"/>
            <a:ext cx="2838747" cy="5046662"/>
          </a:xfrm>
        </p:spPr>
      </p:pic>
      <p:pic>
        <p:nvPicPr>
          <p:cNvPr id="6" name="Содержимое 5" descr="20170708_130406.jpg"/>
          <p:cNvPicPr>
            <a:picLocks noGrp="1" noChangeAspect="1"/>
          </p:cNvPicPr>
          <p:nvPr>
            <p:ph sz="quarter" idx="2"/>
          </p:nvPr>
        </p:nvPicPr>
        <p:blipFill>
          <a:blip r:embed="rId3" cstate="print"/>
          <a:stretch>
            <a:fillRect/>
          </a:stretch>
        </p:blipFill>
        <p:spPr>
          <a:xfrm>
            <a:off x="4658370" y="1125538"/>
            <a:ext cx="2838747" cy="504666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lstStyle/>
          <a:p>
            <a:r>
              <a:rPr lang="ru-RU" dirty="0" smtClean="0"/>
              <a:t>               Перкуссия больного</a:t>
            </a:r>
            <a:endParaRPr lang="ru-RU" dirty="0"/>
          </a:p>
        </p:txBody>
      </p:sp>
      <p:pic>
        <p:nvPicPr>
          <p:cNvPr id="5" name="Содержимое 4" descr="2017-07-09 17.01.47.jpg"/>
          <p:cNvPicPr>
            <a:picLocks noGrp="1" noChangeAspect="1"/>
          </p:cNvPicPr>
          <p:nvPr>
            <p:ph sz="quarter" idx="1"/>
          </p:nvPr>
        </p:nvPicPr>
        <p:blipFill>
          <a:blip r:embed="rId2" cstate="print"/>
          <a:stretch>
            <a:fillRect/>
          </a:stretch>
        </p:blipFill>
        <p:spPr>
          <a:xfrm>
            <a:off x="827584" y="1261536"/>
            <a:ext cx="2880319" cy="4910664"/>
          </a:xfrm>
        </p:spPr>
      </p:pic>
      <p:pic>
        <p:nvPicPr>
          <p:cNvPr id="6" name="Содержимое 5" descr="2017-07-09 17.08.47.jpg"/>
          <p:cNvPicPr>
            <a:picLocks noGrp="1" noChangeAspect="1"/>
          </p:cNvPicPr>
          <p:nvPr>
            <p:ph sz="quarter" idx="2"/>
          </p:nvPr>
        </p:nvPicPr>
        <p:blipFill>
          <a:blip r:embed="rId3" cstate="print"/>
          <a:stretch>
            <a:fillRect/>
          </a:stretch>
        </p:blipFill>
        <p:spPr>
          <a:xfrm>
            <a:off x="4598712" y="1341438"/>
            <a:ext cx="2870751" cy="48307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Пальпация внутренних органов</a:t>
            </a:r>
            <a:endParaRPr lang="ru-RU" dirty="0"/>
          </a:p>
        </p:txBody>
      </p:sp>
      <p:pic>
        <p:nvPicPr>
          <p:cNvPr id="6" name="Содержимое 5" descr="2017-07-09 17.24.18.jpg"/>
          <p:cNvPicPr>
            <a:picLocks noGrp="1" noChangeAspect="1"/>
          </p:cNvPicPr>
          <p:nvPr>
            <p:ph sz="quarter" idx="1"/>
          </p:nvPr>
        </p:nvPicPr>
        <p:blipFill>
          <a:blip r:embed="rId2" cstate="print"/>
          <a:stretch>
            <a:fillRect/>
          </a:stretch>
        </p:blipFill>
        <p:spPr>
          <a:xfrm>
            <a:off x="709448" y="1600200"/>
            <a:ext cx="3153103" cy="4572000"/>
          </a:xfrm>
        </p:spPr>
      </p:pic>
      <p:pic>
        <p:nvPicPr>
          <p:cNvPr id="7" name="Содержимое 6" descr="20170708_131319.jpg"/>
          <p:cNvPicPr>
            <a:picLocks noGrp="1" noChangeAspect="1"/>
          </p:cNvPicPr>
          <p:nvPr>
            <p:ph sz="quarter" idx="2"/>
          </p:nvPr>
        </p:nvPicPr>
        <p:blipFill>
          <a:blip r:embed="rId3" cstate="print"/>
          <a:stretch>
            <a:fillRect/>
          </a:stretch>
        </p:blipFill>
        <p:spPr>
          <a:xfrm>
            <a:off x="4644008" y="2564904"/>
            <a:ext cx="3657600" cy="242200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lstStyle/>
          <a:p>
            <a:r>
              <a:rPr lang="ru-RU" dirty="0" smtClean="0"/>
              <a:t>                    Измерение  АД</a:t>
            </a:r>
            <a:endParaRPr lang="ru-RU" dirty="0"/>
          </a:p>
        </p:txBody>
      </p:sp>
      <p:sp>
        <p:nvSpPr>
          <p:cNvPr id="3" name="Содержимое 2"/>
          <p:cNvSpPr>
            <a:spLocks noGrp="1"/>
          </p:cNvSpPr>
          <p:nvPr>
            <p:ph sz="quarter" idx="1"/>
          </p:nvPr>
        </p:nvSpPr>
        <p:spPr>
          <a:xfrm>
            <a:off x="457200" y="1268760"/>
            <a:ext cx="7467600" cy="5205192"/>
          </a:xfrm>
        </p:spPr>
        <p:txBody>
          <a:bodyPr>
            <a:normAutofit fontScale="55000" lnSpcReduction="20000"/>
          </a:bodyPr>
          <a:lstStyle/>
          <a:p>
            <a:pPr fontAlgn="base"/>
            <a:r>
              <a:rPr lang="ru-RU" sz="2500" b="1" dirty="0" smtClean="0"/>
              <a:t>Алгоритм действий:</a:t>
            </a:r>
            <a:endParaRPr lang="ru-RU" sz="2500" dirty="0" smtClean="0"/>
          </a:p>
          <a:p>
            <a:pPr fontAlgn="base"/>
            <a:r>
              <a:rPr lang="ru-RU" sz="2500" dirty="0" smtClean="0"/>
              <a:t>1.      Усадить или уложить пациента в зависимости от его состояния</a:t>
            </a:r>
          </a:p>
          <a:p>
            <a:pPr fontAlgn="base"/>
            <a:r>
              <a:rPr lang="ru-RU" sz="2500" dirty="0" smtClean="0"/>
              <a:t>2.      Обнажить руку пациента, расположив ее ладонью вверх, на уровне сердца</a:t>
            </a:r>
          </a:p>
          <a:p>
            <a:pPr fontAlgn="base"/>
            <a:r>
              <a:rPr lang="ru-RU" sz="2500" dirty="0" smtClean="0"/>
              <a:t>3.      Подложить валик или кулак под локоть пациента</a:t>
            </a:r>
          </a:p>
          <a:p>
            <a:pPr fontAlgn="base"/>
            <a:r>
              <a:rPr lang="ru-RU" sz="2500" dirty="0" smtClean="0"/>
              <a:t>4.      Наложить манжету тонометра на плечо пациента на 2-3 см выше локтевого сгиба (между манжеткой и рукой пациента должен свободно проходить палец)</a:t>
            </a:r>
          </a:p>
          <a:p>
            <a:pPr fontAlgn="base"/>
            <a:r>
              <a:rPr lang="ru-RU" sz="2500" dirty="0" smtClean="0"/>
              <a:t>5.      Найти </a:t>
            </a:r>
            <a:r>
              <a:rPr lang="ru-RU" sz="2500" dirty="0" err="1" smtClean="0"/>
              <a:t>пальпаторно</a:t>
            </a:r>
            <a:r>
              <a:rPr lang="ru-RU" sz="2500" dirty="0" smtClean="0"/>
              <a:t> на локтевой аптерии пульсацию, приложить фонендоскоп</a:t>
            </a:r>
          </a:p>
          <a:p>
            <a:pPr fontAlgn="base"/>
            <a:r>
              <a:rPr lang="ru-RU" sz="2500" dirty="0" smtClean="0"/>
              <a:t>6.      Соединить манжету с тонометром</a:t>
            </a:r>
          </a:p>
          <a:p>
            <a:pPr fontAlgn="base"/>
            <a:r>
              <a:rPr lang="ru-RU" sz="2500" dirty="0" smtClean="0"/>
              <a:t>7.      Нагнетать постепенно воздух баллоном до исчезновения пульсации +20-30 мм ртутного столба сверх того</a:t>
            </a:r>
          </a:p>
          <a:p>
            <a:pPr fontAlgn="base"/>
            <a:r>
              <a:rPr lang="ru-RU" sz="2500" dirty="0" smtClean="0"/>
              <a:t>8.      С помощью вентиля баллона снижать постепенно движение в манжетке, приоткрыв вентиль большим и указательным пальцами правой руки против часовой стрелки</a:t>
            </a:r>
          </a:p>
          <a:p>
            <a:pPr fontAlgn="base"/>
            <a:r>
              <a:rPr lang="ru-RU" sz="2500" dirty="0" smtClean="0"/>
              <a:t>9.      Запомнить по шкале на тонометре появление первого тона - это систолическое давление</a:t>
            </a:r>
          </a:p>
          <a:p>
            <a:pPr fontAlgn="base"/>
            <a:r>
              <a:rPr lang="ru-RU" sz="2500" dirty="0" smtClean="0"/>
              <a:t>10.  Отметить по шкале на тонометре прекращение последнего громкого тона, при постепенном снижении давления - это </a:t>
            </a:r>
            <a:r>
              <a:rPr lang="ru-RU" sz="2500" dirty="0" err="1" smtClean="0"/>
              <a:t>диастолическое</a:t>
            </a:r>
            <a:r>
              <a:rPr lang="ru-RU" sz="2500" dirty="0" smtClean="0"/>
              <a:t> давление.</a:t>
            </a:r>
          </a:p>
          <a:p>
            <a:pPr fontAlgn="base"/>
            <a:r>
              <a:rPr lang="ru-RU" sz="2500" dirty="0" smtClean="0"/>
              <a:t>11.  Для получения точных результатов измерить давление 3 раза на разных руках</a:t>
            </a:r>
          </a:p>
          <a:p>
            <a:pPr fontAlgn="base"/>
            <a:r>
              <a:rPr lang="ru-RU" sz="2500" dirty="0" smtClean="0"/>
              <a:t>12.  Взять минимальное значение А\Д и записать данные в лист динамического наблюдения</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2017-07-09 17.39.44.jpg"/>
          <p:cNvPicPr>
            <a:picLocks noGrp="1" noChangeAspect="1"/>
          </p:cNvPicPr>
          <p:nvPr>
            <p:ph sz="quarter" idx="1"/>
          </p:nvPr>
        </p:nvPicPr>
        <p:blipFill>
          <a:blip r:embed="rId2" cstate="print"/>
          <a:stretch>
            <a:fillRect/>
          </a:stretch>
        </p:blipFill>
        <p:spPr>
          <a:xfrm>
            <a:off x="457200" y="2924944"/>
            <a:ext cx="3657600" cy="1964601"/>
          </a:xfrm>
        </p:spPr>
      </p:pic>
      <p:pic>
        <p:nvPicPr>
          <p:cNvPr id="6" name="Содержимое 5" descr="2017-07-09 17.38.13.jpg"/>
          <p:cNvPicPr>
            <a:picLocks noGrp="1" noChangeAspect="1"/>
          </p:cNvPicPr>
          <p:nvPr>
            <p:ph sz="quarter" idx="2"/>
          </p:nvPr>
        </p:nvPicPr>
        <p:blipFill>
          <a:blip r:embed="rId3" cstate="print"/>
          <a:stretch>
            <a:fillRect/>
          </a:stretch>
        </p:blipFill>
        <p:spPr>
          <a:xfrm>
            <a:off x="4499992" y="1772816"/>
            <a:ext cx="3657600" cy="410052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Присутствие при записи ЭКГ и овладение этим навыком</a:t>
            </a:r>
            <a:endParaRPr lang="ru-RU" dirty="0"/>
          </a:p>
        </p:txBody>
      </p:sp>
      <p:pic>
        <p:nvPicPr>
          <p:cNvPr id="5" name="Содержимое 4" descr="10649.jpg"/>
          <p:cNvPicPr>
            <a:picLocks noGrp="1" noChangeAspect="1"/>
          </p:cNvPicPr>
          <p:nvPr>
            <p:ph sz="quarter" idx="1"/>
          </p:nvPr>
        </p:nvPicPr>
        <p:blipFill>
          <a:blip r:embed="rId2" cstate="print"/>
          <a:stretch>
            <a:fillRect/>
          </a:stretch>
        </p:blipFill>
        <p:spPr>
          <a:xfrm>
            <a:off x="179512" y="1556792"/>
            <a:ext cx="3935288" cy="2802849"/>
          </a:xfrm>
        </p:spPr>
      </p:pic>
      <p:pic>
        <p:nvPicPr>
          <p:cNvPr id="6" name="Содержимое 5" descr="2_jpg_1285921474.jpg"/>
          <p:cNvPicPr>
            <a:picLocks noGrp="1" noChangeAspect="1"/>
          </p:cNvPicPr>
          <p:nvPr>
            <p:ph sz="quarter" idx="2"/>
          </p:nvPr>
        </p:nvPicPr>
        <p:blipFill>
          <a:blip r:embed="rId3" cstate="print"/>
          <a:stretch>
            <a:fillRect/>
          </a:stretch>
        </p:blipFill>
        <p:spPr>
          <a:xfrm>
            <a:off x="4644008" y="3789040"/>
            <a:ext cx="4104456" cy="2742277"/>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473</TotalTime>
  <Words>279</Words>
  <Application>Microsoft Office PowerPoint</Application>
  <PresentationFormat>Экран (4:3)</PresentationFormat>
  <Paragraphs>95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Эркер</vt:lpstr>
      <vt:lpstr>Учебно-исследовательская работа по производственной практике В качестве: « Помощника врача стационара( терапевта, хирурга, акушера-гинеколога)» </vt:lpstr>
      <vt:lpstr>Слайд 2</vt:lpstr>
      <vt:lpstr>                                       Манипуляции: Клиническое обследование больных с патологией внутренних органов в условиях стационара                                     СБОР АНАМНЕЗА</vt:lpstr>
      <vt:lpstr>                   Аускультация  больного</vt:lpstr>
      <vt:lpstr>               Перкуссия больного</vt:lpstr>
      <vt:lpstr>      Пальпация внутренних органов</vt:lpstr>
      <vt:lpstr>                    Измерение  АД</vt:lpstr>
      <vt:lpstr>Слайд 8</vt:lpstr>
      <vt:lpstr>Присутствие при записи ЭКГ и овладение этим навыком</vt:lpstr>
      <vt:lpstr>Слайд 10</vt:lpstr>
      <vt:lpstr>Определение группы крови по системе АВО и резус-фактора (Rh)</vt:lpstr>
      <vt:lpstr>Слайд 12</vt:lpstr>
      <vt:lpstr>Слайд 13</vt:lpstr>
      <vt:lpstr>   Резус-фактор в повседневной практике определяется при помощи антирезусных сывороток или моноклинальными  анти-D-антителами (цоликлонами). Используется универсальная антирезусная сыворотка для экспресс-метода. </vt:lpstr>
      <vt:lpstr>Определение Rh-принадлежности цоликлонами Чтобы узнать резус-фактор, применяют моноклональные реагенты – цоликлоны, которые получают методом генной инженерии из асцитной жидкости мышей. Rh определяется во время реакции агглютинации, которая происходит на плоскости. </vt:lpstr>
      <vt:lpstr>Промывание желудка через зонд</vt:lpstr>
      <vt:lpstr>Слайд 17</vt:lpstr>
      <vt:lpstr>Алгоритм:</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Jenek</dc:creator>
  <cp:lastModifiedBy>Jenek</cp:lastModifiedBy>
  <cp:revision>43</cp:revision>
  <dcterms:created xsi:type="dcterms:W3CDTF">2017-07-09T10:34:26Z</dcterms:created>
  <dcterms:modified xsi:type="dcterms:W3CDTF">2017-07-11T11:49:12Z</dcterms:modified>
</cp:coreProperties>
</file>